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9" autoAdjust="0"/>
    <p:restoredTop sz="94660"/>
  </p:normalViewPr>
  <p:slideViewPr>
    <p:cSldViewPr snapToGrid="0">
      <p:cViewPr varScale="1">
        <p:scale>
          <a:sx n="85" d="100"/>
          <a:sy n="85" d="100"/>
        </p:scale>
        <p:origin x="3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176</c:v>
                </c:pt>
                <c:pt idx="1">
                  <c:v>310</c:v>
                </c:pt>
                <c:pt idx="2">
                  <c:v>282</c:v>
                </c:pt>
                <c:pt idx="3">
                  <c:v>288</c:v>
                </c:pt>
                <c:pt idx="4">
                  <c:v>266</c:v>
                </c:pt>
                <c:pt idx="5">
                  <c:v>200</c:v>
                </c:pt>
                <c:pt idx="6">
                  <c:v>190</c:v>
                </c:pt>
                <c:pt idx="7">
                  <c:v>166</c:v>
                </c:pt>
                <c:pt idx="8">
                  <c:v>503</c:v>
                </c:pt>
                <c:pt idx="9">
                  <c:v>601</c:v>
                </c:pt>
                <c:pt idx="10">
                  <c:v>621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47-4E0C-A6C6-DC0F54C3D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167648"/>
        <c:axId val="527165024"/>
      </c:lineChart>
      <c:catAx>
        <c:axId val="52716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165024"/>
        <c:crosses val="autoZero"/>
        <c:auto val="1"/>
        <c:lblAlgn val="ctr"/>
        <c:lblOffset val="100"/>
        <c:noMultiLvlLbl val="0"/>
      </c:catAx>
      <c:valAx>
        <c:axId val="52716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16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0.85972</cdr:x>
      <cdr:y>0.1161</cdr:y>
    </cdr:from>
    <cdr:to>
      <cdr:x>1</cdr:x>
      <cdr:y>0.20985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5333989-667E-467D-861B-C4479F34B7A7}"/>
            </a:ext>
          </a:extLst>
        </cdr:cNvPr>
        <cdr:cNvSpPr txBox="1"/>
      </cdr:nvSpPr>
      <cdr:spPr>
        <a:xfrm xmlns:a="http://schemas.openxmlformats.org/drawingml/2006/main">
          <a:off x="6987823" y="629108"/>
          <a:ext cx="1140177" cy="508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b="1" i="1" dirty="0"/>
            <a:t>Формирование НРС</a:t>
          </a:r>
          <a:endParaRPr lang="ru-RU" sz="1100" b="1" i="1" dirty="0"/>
        </a:p>
      </cdr:txBody>
    </cdr:sp>
  </cdr:relSizeAnchor>
  <cdr:relSizeAnchor xmlns:cdr="http://schemas.openxmlformats.org/drawingml/2006/chartDrawing">
    <cdr:from>
      <cdr:x>0.68056</cdr:x>
      <cdr:y>0.20625</cdr:y>
    </cdr:from>
    <cdr:to>
      <cdr:x>0.8625</cdr:x>
      <cdr:y>0.33485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027765B-4F67-4AE7-82F9-0689E34F2901}"/>
            </a:ext>
          </a:extLst>
        </cdr:cNvPr>
        <cdr:cNvSpPr txBox="1"/>
      </cdr:nvSpPr>
      <cdr:spPr>
        <a:xfrm xmlns:a="http://schemas.openxmlformats.org/drawingml/2006/main">
          <a:off x="5531557" y="1117599"/>
          <a:ext cx="1478844" cy="6968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i="1" dirty="0"/>
            <a:t>Формирование компенсационных фондов ВВ и ОДО</a:t>
          </a:r>
        </a:p>
      </cdr:txBody>
    </cdr:sp>
  </cdr:relSizeAnchor>
  <cdr:relSizeAnchor xmlns:cdr="http://schemas.openxmlformats.org/drawingml/2006/chartDrawing">
    <cdr:from>
      <cdr:x>0.6</cdr:x>
      <cdr:y>0.70256</cdr:y>
    </cdr:from>
    <cdr:to>
      <cdr:x>0.78472</cdr:x>
      <cdr:y>0.82339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A173A25-9C35-4434-982F-6E0C7AA9F0CD}"/>
            </a:ext>
          </a:extLst>
        </cdr:cNvPr>
        <cdr:cNvSpPr txBox="1"/>
      </cdr:nvSpPr>
      <cdr:spPr>
        <a:xfrm xmlns:a="http://schemas.openxmlformats.org/drawingml/2006/main">
          <a:off x="4876800" y="3806932"/>
          <a:ext cx="1501422" cy="654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i="1" dirty="0"/>
            <a:t>Введение регионального</a:t>
          </a:r>
        </a:p>
        <a:p xmlns:a="http://schemas.openxmlformats.org/drawingml/2006/main">
          <a:pPr algn="ctr"/>
          <a:r>
            <a:rPr lang="ru-RU" b="1" i="1" dirty="0"/>
            <a:t>принципа</a:t>
          </a:r>
          <a:endParaRPr lang="ru-RU" sz="1100" b="1" i="1" dirty="0"/>
        </a:p>
      </cdr:txBody>
    </cdr:sp>
  </cdr:relSizeAnchor>
  <cdr:relSizeAnchor xmlns:cdr="http://schemas.openxmlformats.org/drawingml/2006/chartDrawing">
    <cdr:from>
      <cdr:x>0.73056</cdr:x>
      <cdr:y>0.32808</cdr:y>
    </cdr:from>
    <cdr:to>
      <cdr:x>0.95139</cdr:x>
      <cdr:y>0.43902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A6A8DC83-28E4-4C26-B80B-B7E9AB1B1BFD}"/>
            </a:ext>
          </a:extLst>
        </cdr:cNvPr>
        <cdr:cNvSpPr txBox="1"/>
      </cdr:nvSpPr>
      <cdr:spPr>
        <a:xfrm xmlns:a="http://schemas.openxmlformats.org/drawingml/2006/main">
          <a:off x="5937956" y="1777753"/>
          <a:ext cx="1794933" cy="601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i="1" dirty="0"/>
            <a:t>Создание единого электронного реестра членов СРО</a:t>
          </a:r>
        </a:p>
      </cdr:txBody>
    </cdr:sp>
  </cdr:relSizeAnchor>
  <cdr:relSizeAnchor xmlns:cdr="http://schemas.openxmlformats.org/drawingml/2006/chartDrawing">
    <cdr:from>
      <cdr:x>0</cdr:x>
      <cdr:y>0.36771</cdr:y>
    </cdr:from>
    <cdr:to>
      <cdr:x>0.1736</cdr:x>
      <cdr:y>0.73173</cdr:y>
    </cdr:to>
    <cdr:pic>
      <cdr:nvPicPr>
        <cdr:cNvPr id="9" name="Рисунок 8" descr="Изображение выглядит как игрушка&#10;&#10;Автоматически созданное описание">
          <a:extLst xmlns:a="http://schemas.openxmlformats.org/drawingml/2006/main">
            <a:ext uri="{FF2B5EF4-FFF2-40B4-BE49-F238E27FC236}">
              <a16:creationId xmlns:a16="http://schemas.microsoft.com/office/drawing/2014/main" id="{8B1110F3-C955-4039-994E-1D1787BAE66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1992489"/>
          <a:ext cx="1648177" cy="197248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3F2AC-D1A3-4D4A-8243-4D3B861B0F15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0681F-F320-4A25-B77A-FE303BB28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59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0681F-F320-4A25-B77A-FE303BB2835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5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DF54B-D376-40EB-8477-BD11A17EC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A54C7E-8A74-4C36-B68F-DDD40CEEF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6AC908-4CBD-4FEE-9AB1-8D676506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22182-AEEE-4B0C-81C6-E462AC5E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AECD0-B348-47C7-88C9-42C145A8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62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AEC4-BC95-47A7-9065-EFD7CB7A3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9C6304-0A2C-4A7D-8100-0129857B8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4FAE6-7C9D-4701-B81E-A99F9EAC2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B9AE03-DFC9-4818-82DC-074843FC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32525-C99D-4C60-A0F4-23EA01B5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A94478-677A-464C-AA95-F8746F1EF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40C62D-30F9-4CC4-9194-5C2CE8411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144A8-93FA-4316-9FD3-996C300F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096FD-2990-4C5E-A63B-6D7E4A0F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8A163-C72D-4D9A-B78F-72C96B1D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489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285FB-6CC9-42E9-85A4-217CD274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C7767-62A6-456F-96F3-555733ED0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D5317C-BAB6-41E7-ADFA-037ED347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91E90-4E51-4070-BA05-3C8B8D4F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607C9E-A675-405F-BF43-1D712C7E7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6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4726A-CD93-4E73-943B-69861815D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1CAF4C-E1B1-462C-99CA-2EEED5375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AED04D-FDD7-488B-AA9D-888AA9B0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D0D6EF-A99A-40B8-B1D8-3E2862474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E55F1-6C84-47EB-BAD7-A10C98E2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11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88007-83C8-454B-8FEF-A8090EBC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86410A-B750-4F06-8B99-C99CA7CD49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FE10D-D07D-4618-90FD-E6C949040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03E0AD-6303-45D7-8732-C74F1E8D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E182AC-71EC-47F5-A22C-273A8E18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4659D7-E947-4983-9751-6DCDE040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68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DC2CD-01FD-4999-B805-A7B723C5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47B04E-CE3F-4D71-B97C-AEF82292E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5DA684-9940-4CC1-9DF5-865A3B09C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D07A97-5B4A-4269-9488-7CF1736E7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B3B42FF-7980-4C95-BD88-5593EE36A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4F62C4-4DF2-4DD7-AFC9-1F1519D94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38BF48-76CB-4DD8-9974-247AC8A3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9B093F-BDAA-4FE0-B978-90DA7C15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B4413-871C-4954-8484-DFD16C93E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7FE89B-CE9C-4D0F-8D6E-06A5464A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784733-9D92-4B89-998A-2DF53BB4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9611C4-1179-484B-8883-18A3E1FA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3C7403-739C-4FB9-95C9-A38C3CFA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AE20C6-724B-4219-9AB0-0C26AB107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1AFDAC-7DE6-403A-8030-56B2243C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65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58FD0-8CDC-4425-AB6B-B1B2C263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8727A-222F-4766-82EB-22E9D47A2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C65690-CC7B-4B25-A65A-9E1652EAB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7E3B6E-B03E-43CD-8B27-80B1D100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D11CEC-5768-451B-940D-9F619729D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6AA9E-A4B6-43A4-A0D8-93E4CD45B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50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A510C-B130-4706-B949-2826296C2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14E1BC-D19C-4078-91F3-604D09F114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40DA74-E2C8-462E-84BC-47E39F9B6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D8412-4A35-4A52-A264-ACEAA05E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637048-96FC-48F2-9391-5DDC8370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013DF4-FC20-40EC-AD99-FC95BBA7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9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43068-20E8-4E39-97F0-7ED7D817C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A4F2FF-B9D7-4F07-9A60-E3101F82A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20075-41C6-4101-8DC3-00286C87C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38F44-F161-4419-B1A7-E8D31AB6E2FF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52673-175D-4DC7-97DF-C6BD7018D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E4DCC3-22DB-463D-97FD-35272BCDF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B03CD-7D0A-40F8-9E8D-6EA797064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64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10" Type="http://schemas.openxmlformats.org/officeDocument/2006/relationships/image" Target="../media/image47.jpeg"/><Relationship Id="rId4" Type="http://schemas.openxmlformats.org/officeDocument/2006/relationships/image" Target="../media/image41.JP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9C1E7-46A1-4893-BE8D-CD11769AE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01511"/>
            <a:ext cx="12192000" cy="33691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Бизнес-завтрак</a:t>
            </a:r>
            <a:b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 руководителями организаций-членов </a:t>
            </a:r>
            <a:b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Ассоциации «СРО «СредВолгСтрой»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26AE60-976A-4231-8F38-97D65DB30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i="1" u="sng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декабря 2019 года</a:t>
            </a:r>
          </a:p>
          <a:p>
            <a:r>
              <a:rPr lang="ru-RU" i="1" u="sng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Тольятти</a:t>
            </a: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CD9035C-2294-4BAB-8A41-032859451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67" y="3612445"/>
            <a:ext cx="2562577" cy="3727426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ленький, темный, стол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2380A3C8-B31E-4F8A-92F8-3FA90BCB7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260" y="3381854"/>
            <a:ext cx="2161036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67608-D358-4A81-BDF0-7FAD73F9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Выездные проверки на объекты</a:t>
            </a:r>
            <a:br>
              <a:rPr 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(для участников в КФ ОДО)</a:t>
            </a:r>
          </a:p>
        </p:txBody>
      </p:sp>
      <p:pic>
        <p:nvPicPr>
          <p:cNvPr id="5" name="Рисунок 4" descr="Изображение выглядит как человек, снег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E98C3C3-6B28-478C-B13E-8278376DC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8" y="182563"/>
            <a:ext cx="2687638" cy="21986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человек, мужч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8C76A92-64D9-4D99-8D9B-527C81B28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82563"/>
            <a:ext cx="2822575" cy="17272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, внутренний, человек, окно&#10;&#10;Автоматически созданное описание">
            <a:extLst>
              <a:ext uri="{FF2B5EF4-FFF2-40B4-BE49-F238E27FC236}">
                <a16:creationId xmlns:a16="http://schemas.microsoft.com/office/drawing/2014/main" id="{998CBCC6-8374-4532-98EE-28C684647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1993900"/>
            <a:ext cx="2822575" cy="159385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дание, оранжевый, огонь, дом&#10;&#10;Автоматически созданное описание">
            <a:extLst>
              <a:ext uri="{FF2B5EF4-FFF2-40B4-BE49-F238E27FC236}">
                <a16:creationId xmlns:a16="http://schemas.microsoft.com/office/drawing/2014/main" id="{BF61551F-B43A-4702-9877-898D6C546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3" y="2954338"/>
            <a:ext cx="3533775" cy="233838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потолок, мужчин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A99C660-F8A8-4CEC-B010-97E0DAAD9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3" y="182563"/>
            <a:ext cx="3533775" cy="268922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утренний, книга, стол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CB954ADF-3E38-4F3B-B8DE-6F1C76DE9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13" y="3670300"/>
            <a:ext cx="2822575" cy="162242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дание, внешний, передний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id="{D0DFE89B-C26A-4CB9-B554-6FC8509C76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38" y="182563"/>
            <a:ext cx="2651125" cy="14208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ешний, здание, мужчина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CAEBE1CC-1F92-4FD8-ABD8-E962D59826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8" y="2463800"/>
            <a:ext cx="2687638" cy="282892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внутренний, стол, комната, офис&#10;&#10;Автоматически созданное описание">
            <a:extLst>
              <a:ext uri="{FF2B5EF4-FFF2-40B4-BE49-F238E27FC236}">
                <a16:creationId xmlns:a16="http://schemas.microsoft.com/office/drawing/2014/main" id="{A9046C32-A5FC-452E-A94F-2531195CA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38" y="1685925"/>
            <a:ext cx="2651125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6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62EC5-1F1C-44C9-AE1C-F10DC5DF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04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ru-RU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Отчётность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3CCA50-5BBD-4AF9-8380-028C2380D891}"/>
              </a:ext>
            </a:extLst>
          </p:cNvPr>
          <p:cNvSpPr/>
          <p:nvPr/>
        </p:nvSpPr>
        <p:spPr>
          <a:xfrm>
            <a:off x="-77213" y="216737"/>
            <a:ext cx="30922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Член СРО, который выполняет работы по «госконтрактам» (закупки по 44-ФЗ, 223-ФЗ, 615-ПП) обязан ежегодно представлять уведомление в СРО о фактическом совокупном размере обязательств по таким договорам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срок не позднее 1 марта года</a:t>
            </a:r>
            <a:r>
              <a:rPr lang="ru-RU" dirty="0"/>
              <a:t>, следующего за отчетным. </a:t>
            </a:r>
          </a:p>
        </p:txBody>
      </p:sp>
      <p:pic>
        <p:nvPicPr>
          <p:cNvPr id="5" name="Рисунок 4" descr="Изображение выглядит как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17119DB1-F1B3-4183-AD2A-B0676C082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" y="3532173"/>
            <a:ext cx="2779762" cy="152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A1EA9C-EC51-4240-BA50-80FF55FD03E5}"/>
              </a:ext>
            </a:extLst>
          </p:cNvPr>
          <p:cNvSpPr txBox="1"/>
          <p:nvPr/>
        </p:nvSpPr>
        <p:spPr>
          <a:xfrm>
            <a:off x="3375377" y="2259520"/>
            <a:ext cx="450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1D811B9-29BE-4D07-AF79-D24429D71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16" y="1004426"/>
            <a:ext cx="4717874" cy="584357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AEC032F-7B26-4597-B848-4AFC10C12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89" y="1004426"/>
            <a:ext cx="4459111" cy="58435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00B9D5-32FE-431B-9C10-82B279289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491" y="4496062"/>
            <a:ext cx="2161036" cy="24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12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0E533-C5E7-455B-B243-EC30417B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4559"/>
            <a:ext cx="10515600" cy="1325563"/>
          </a:xfrm>
        </p:spPr>
        <p:txBody>
          <a:bodyPr/>
          <a:lstStyle/>
          <a:p>
            <a:pPr algn="ctr"/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прошедшие в 2019 году</a:t>
            </a:r>
          </a:p>
        </p:txBody>
      </p:sp>
      <p:pic>
        <p:nvPicPr>
          <p:cNvPr id="9" name="Рисунок 8" descr="Изображение выглядит как человек, стол, сидит, торт&#10;&#10;Автоматически созданное описание">
            <a:extLst>
              <a:ext uri="{FF2B5EF4-FFF2-40B4-BE49-F238E27FC236}">
                <a16:creationId xmlns:a16="http://schemas.microsoft.com/office/drawing/2014/main" id="{677455CA-1412-4B1D-82BC-032FCFCBA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8982">
            <a:off x="181489" y="1020761"/>
            <a:ext cx="2685709" cy="161973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внутренний, потоло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2D3B0A6-5EC4-453D-8FEE-AF2EB20AB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820">
            <a:off x="2560187" y="721934"/>
            <a:ext cx="2653401" cy="17398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тол, занавеска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E172727-9C4C-4F9C-B8AF-0ECFF28C7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41" y="643512"/>
            <a:ext cx="2743200" cy="179567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ноутбук, компьютер, сиди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07C74EA-4C94-4A00-A19C-CEC89F3E7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622" y="866248"/>
            <a:ext cx="2740271" cy="1702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92934B-9225-4782-96B0-90117B5D09FA}"/>
              </a:ext>
            </a:extLst>
          </p:cNvPr>
          <p:cNvSpPr txBox="1"/>
          <p:nvPr/>
        </p:nvSpPr>
        <p:spPr>
          <a:xfrm>
            <a:off x="7077856" y="2464580"/>
            <a:ext cx="511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Семинар для бухгалтеров организаций-членов Ассоциации «СРО «СредВолгСтрой».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F25138-9953-4EFA-929C-14658FB926DD}"/>
              </a:ext>
            </a:extLst>
          </p:cNvPr>
          <p:cNvSpPr txBox="1"/>
          <p:nvPr/>
        </p:nvSpPr>
        <p:spPr>
          <a:xfrm>
            <a:off x="1973930" y="2406956"/>
            <a:ext cx="2740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 на тему: «Организация строительства и строительный контроль».</a:t>
            </a:r>
          </a:p>
        </p:txBody>
      </p:sp>
      <p:pic>
        <p:nvPicPr>
          <p:cNvPr id="23" name="Рисунок 22" descr="Изображение выглядит как человек, здание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5BA0A9E-8CC9-453D-8ED0-DDD7FECC7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533">
            <a:off x="233076" y="3669326"/>
            <a:ext cx="3010447" cy="193764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человек, группа, трав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47083FF1-3F14-4006-B2BF-092A33519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95" y="3827936"/>
            <a:ext cx="3047312" cy="17536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FC6293-1B89-4199-8023-A43E4DB58ABB}"/>
              </a:ext>
            </a:extLst>
          </p:cNvPr>
          <p:cNvSpPr txBox="1"/>
          <p:nvPr/>
        </p:nvSpPr>
        <p:spPr>
          <a:xfrm>
            <a:off x="1417503" y="5579329"/>
            <a:ext cx="4081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Конкурс профессионального мастерства «</a:t>
            </a:r>
            <a:r>
              <a:rPr lang="ru-RU" sz="1400" b="1" i="1" dirty="0" err="1"/>
              <a:t>Строймастер</a:t>
            </a:r>
            <a:r>
              <a:rPr lang="ru-RU" sz="1400" b="1" i="1" dirty="0"/>
              <a:t>» по номинациям: «Лучший каменщик», «Лучший штукатур», «Лучший сварщик».</a:t>
            </a:r>
          </a:p>
        </p:txBody>
      </p:sp>
      <p:pic>
        <p:nvPicPr>
          <p:cNvPr id="32" name="Рисунок 31" descr="Изображение выглядит как человек, знак, внутренний, торт&#10;&#10;Автоматически созданное описание">
            <a:extLst>
              <a:ext uri="{FF2B5EF4-FFF2-40B4-BE49-F238E27FC236}">
                <a16:creationId xmlns:a16="http://schemas.microsoft.com/office/drawing/2014/main" id="{691BA120-3438-4A36-9F7E-81E236350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20">
            <a:off x="6490444" y="3463234"/>
            <a:ext cx="2753307" cy="191117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потолок,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64C4F56-D98C-4813-B810-F5CCEFEFB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954" y="3786051"/>
            <a:ext cx="2976152" cy="193164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11E8118-CC84-4BFB-B270-359768CE8F1A}"/>
              </a:ext>
            </a:extLst>
          </p:cNvPr>
          <p:cNvSpPr txBox="1"/>
          <p:nvPr/>
        </p:nvSpPr>
        <p:spPr>
          <a:xfrm>
            <a:off x="7674251" y="5687050"/>
            <a:ext cx="39624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профессионального мастерства: «Лучший специалист по ценообразованию в строительстве».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1FE91C-8110-42FB-A9C9-100BD280834D}"/>
              </a:ext>
            </a:extLst>
          </p:cNvPr>
          <p:cNvSpPr txBox="1"/>
          <p:nvPr/>
        </p:nvSpPr>
        <p:spPr>
          <a:xfrm>
            <a:off x="-1" y="6488668"/>
            <a:ext cx="1219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мероприятиях приняли участие около 300 специалистов организаций-членов Ассоциации «СРО «СредВолгСтрой».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4B2D05-EBFA-43A9-9586-38944B23A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75" y="1144856"/>
            <a:ext cx="2161036" cy="29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8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6AFDC-9C48-4725-A05E-DCF9F87F8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3807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План мероприятий на 2020 год.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DA50909-91D7-4B8E-AA82-277B0139F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596806"/>
              </p:ext>
            </p:extLst>
          </p:nvPr>
        </p:nvGraphicFramePr>
        <p:xfrm>
          <a:off x="0" y="603081"/>
          <a:ext cx="12180711" cy="6041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9067">
                  <a:extLst>
                    <a:ext uri="{9D8B030D-6E8A-4147-A177-3AD203B41FA5}">
                      <a16:colId xmlns:a16="http://schemas.microsoft.com/office/drawing/2014/main" val="2722022620"/>
                    </a:ext>
                  </a:extLst>
                </a:gridCol>
                <a:gridCol w="835377">
                  <a:extLst>
                    <a:ext uri="{9D8B030D-6E8A-4147-A177-3AD203B41FA5}">
                      <a16:colId xmlns:a16="http://schemas.microsoft.com/office/drawing/2014/main" val="4254658096"/>
                    </a:ext>
                  </a:extLst>
                </a:gridCol>
                <a:gridCol w="778934">
                  <a:extLst>
                    <a:ext uri="{9D8B030D-6E8A-4147-A177-3AD203B41FA5}">
                      <a16:colId xmlns:a16="http://schemas.microsoft.com/office/drawing/2014/main" val="34995117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16760020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256281079"/>
                    </a:ext>
                  </a:extLst>
                </a:gridCol>
                <a:gridCol w="575733">
                  <a:extLst>
                    <a:ext uri="{9D8B030D-6E8A-4147-A177-3AD203B41FA5}">
                      <a16:colId xmlns:a16="http://schemas.microsoft.com/office/drawing/2014/main" val="495737429"/>
                    </a:ext>
                  </a:extLst>
                </a:gridCol>
                <a:gridCol w="654756">
                  <a:extLst>
                    <a:ext uri="{9D8B030D-6E8A-4147-A177-3AD203B41FA5}">
                      <a16:colId xmlns:a16="http://schemas.microsoft.com/office/drawing/2014/main" val="27457452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827865665"/>
                    </a:ext>
                  </a:extLst>
                </a:gridCol>
                <a:gridCol w="767645">
                  <a:extLst>
                    <a:ext uri="{9D8B030D-6E8A-4147-A177-3AD203B41FA5}">
                      <a16:colId xmlns:a16="http://schemas.microsoft.com/office/drawing/2014/main" val="3870169168"/>
                    </a:ext>
                  </a:extLst>
                </a:gridCol>
                <a:gridCol w="180622">
                  <a:extLst>
                    <a:ext uri="{9D8B030D-6E8A-4147-A177-3AD203B41FA5}">
                      <a16:colId xmlns:a16="http://schemas.microsoft.com/office/drawing/2014/main" val="2457302991"/>
                    </a:ext>
                  </a:extLst>
                </a:gridCol>
                <a:gridCol w="970844">
                  <a:extLst>
                    <a:ext uri="{9D8B030D-6E8A-4147-A177-3AD203B41FA5}">
                      <a16:colId xmlns:a16="http://schemas.microsoft.com/office/drawing/2014/main" val="1393908709"/>
                    </a:ext>
                  </a:extLst>
                </a:gridCol>
                <a:gridCol w="959556">
                  <a:extLst>
                    <a:ext uri="{9D8B030D-6E8A-4147-A177-3AD203B41FA5}">
                      <a16:colId xmlns:a16="http://schemas.microsoft.com/office/drawing/2014/main" val="3721108755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68756646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434497247"/>
                    </a:ext>
                  </a:extLst>
                </a:gridCol>
              </a:tblGrid>
              <a:tr h="46910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542601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Armstrong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084306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Исполнительная документация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412082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Knauf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769758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 по бухгалтерскому учёту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929122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Госзакупки в строительстве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895123"/>
                  </a:ext>
                </a:extLst>
              </a:tr>
              <a:tr h="776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Государственная и негосударственная экспертиза проектов в строительстве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37882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Юрист по сопровождению строительства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82726"/>
                  </a:ext>
                </a:extLst>
              </a:tr>
              <a:tr h="370269">
                <a:tc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Кадровое делопроизводство</a:t>
                      </a:r>
                    </a:p>
                  </a:txBody>
                  <a:tcPr marL="68580" marR="68580" marT="0" marB="0"/>
                </a:tc>
                <a:tc gridSpan="13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82499"/>
                  </a:ext>
                </a:extLst>
              </a:tr>
              <a:tr h="6037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Ценообразование и сметное нормирование в строительстве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543837"/>
                  </a:ext>
                </a:extLst>
              </a:tr>
              <a:tr h="541311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ценообразованию в строительстве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003885"/>
                  </a:ext>
                </a:extLst>
              </a:tr>
              <a:tr h="86245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открытых дверей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20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39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29630-121A-4D0F-832A-FF054DFC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26978" cy="884118"/>
          </a:xfrm>
        </p:spPr>
        <p:txBody>
          <a:bodyPr>
            <a:noAutofit/>
          </a:bodyPr>
          <a:lstStyle/>
          <a:p>
            <a:r>
              <a:rPr lang="ru-RU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контрольного отдела.</a:t>
            </a:r>
            <a:br>
              <a:rPr lang="ru-RU" sz="3200" dirty="0"/>
            </a:br>
            <a:r>
              <a:rPr lang="ru-RU" sz="3200" dirty="0"/>
              <a:t>Начальник контрольного отдела – Матяев Сергей Александрович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6829B7-5F7B-4C36-BE41-E31991F48548}"/>
              </a:ext>
            </a:extLst>
          </p:cNvPr>
          <p:cNvSpPr txBox="1"/>
          <p:nvPr/>
        </p:nvSpPr>
        <p:spPr>
          <a:xfrm>
            <a:off x="2666078" y="1030399"/>
            <a:ext cx="814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Исполнительная документация на объекте строительства (наличие и ведение) 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B32970E-A4CA-4D89-BECC-EA08F0BDD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34935" y="1194175"/>
            <a:ext cx="1678672" cy="13511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48D37A-B28D-466F-90BB-1E6279FA3B1B}"/>
              </a:ext>
            </a:extLst>
          </p:cNvPr>
          <p:cNvSpPr txBox="1"/>
          <p:nvPr/>
        </p:nvSpPr>
        <p:spPr>
          <a:xfrm flipH="1">
            <a:off x="4767843" y="2709082"/>
            <a:ext cx="6859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ru-RU" dirty="0"/>
              <a:t>Своевременное уведомление о внесении изменений в анкетные данные членов Ассоциации «СРО «СредВолгСтрой» (указаны некорректные телефоны, адреса местоположения, об уволенных специалистах НРС и т.д. и т.п.).</a:t>
            </a:r>
          </a:p>
        </p:txBody>
      </p:sp>
      <p:pic>
        <p:nvPicPr>
          <p:cNvPr id="15" name="Рисунок 1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240B60E-65F2-4C93-B98E-1A9645616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48" y="3616657"/>
            <a:ext cx="2074461" cy="26275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BC07D0-6EE7-4535-A9C2-93F88E1F3046}"/>
              </a:ext>
            </a:extLst>
          </p:cNvPr>
          <p:cNvSpPr txBox="1"/>
          <p:nvPr/>
        </p:nvSpPr>
        <p:spPr>
          <a:xfrm>
            <a:off x="142165" y="4173265"/>
            <a:ext cx="6339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</a:t>
            </a:r>
            <a:r>
              <a:rPr lang="ru-RU" dirty="0"/>
              <a:t> Вопросы в рамках предстоящего семинара по ведению исполнительной документации на объектах строительства.</a:t>
            </a:r>
          </a:p>
        </p:txBody>
      </p:sp>
      <p:pic>
        <p:nvPicPr>
          <p:cNvPr id="18" name="Рисунок 1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2FF92FD-A01E-4D54-8623-94633CB8D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" y="4802696"/>
            <a:ext cx="3095625" cy="1476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179A69-C4A7-4C91-8F2A-386C01806963}"/>
              </a:ext>
            </a:extLst>
          </p:cNvPr>
          <p:cNvSpPr txBox="1"/>
          <p:nvPr/>
        </p:nvSpPr>
        <p:spPr>
          <a:xfrm>
            <a:off x="85099" y="1513549"/>
            <a:ext cx="6859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Охрана труда и техники безопасности на объектах строительства </a:t>
            </a:r>
          </a:p>
          <a:p>
            <a:r>
              <a:rPr lang="ru-RU" dirty="0"/>
              <a:t>( наличие и ведение журналов и соблюдения правил ОТ и ТБ)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4616692-CC15-4124-9A52-1F7C3B0DA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9" y="2305121"/>
            <a:ext cx="3095625" cy="18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4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47187B-366C-4DDA-A391-ECC29045EBA4}"/>
              </a:ext>
            </a:extLst>
          </p:cNvPr>
          <p:cNvSpPr txBox="1"/>
          <p:nvPr/>
        </p:nvSpPr>
        <p:spPr>
          <a:xfrm>
            <a:off x="643467" y="372534"/>
            <a:ext cx="8580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Эксперт контрольного отдела – </a:t>
            </a:r>
            <a:r>
              <a:rPr lang="ru-RU" sz="2400" dirty="0" err="1"/>
              <a:t>Снапелев</a:t>
            </a:r>
            <a:r>
              <a:rPr lang="ru-RU" sz="2400" dirty="0"/>
              <a:t> Валерий Анатольевич.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24EA40-03FE-412A-892A-9220563299F4}"/>
              </a:ext>
            </a:extLst>
          </p:cNvPr>
          <p:cNvSpPr txBox="1"/>
          <p:nvPr/>
        </p:nvSpPr>
        <p:spPr>
          <a:xfrm>
            <a:off x="1219200" y="1670756"/>
            <a:ext cx="482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1. Взаимоотношение с надзорными органами  </a:t>
            </a:r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62E17E7-94BE-4BC8-B677-09D6B0B61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8" y="2159357"/>
            <a:ext cx="2466352" cy="1736782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арт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674581F-A3AD-4332-A994-AEE6B4FF3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25" y="2159358"/>
            <a:ext cx="2847975" cy="1736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1A66B2-ED26-4EE8-91D4-FA8B2847A577}"/>
              </a:ext>
            </a:extLst>
          </p:cNvPr>
          <p:cNvSpPr txBox="1"/>
          <p:nvPr/>
        </p:nvSpPr>
        <p:spPr>
          <a:xfrm>
            <a:off x="6308035" y="3429000"/>
            <a:ext cx="4530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2. Порядок проведения выездных проверок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" name="Рисунок 10" descr="Изображение выглядит как внешний, человек, здание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A729DE8-4B5F-49C6-9A78-7695280F8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6" y="3982844"/>
            <a:ext cx="3405808" cy="250262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244ED01E-1856-40DB-9F4D-34EBD4F2F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120" y="3982844"/>
            <a:ext cx="3645622" cy="2312242"/>
          </a:xfrm>
          <a:prstGeom prst="rect">
            <a:avLst/>
          </a:prstGeom>
        </p:spPr>
      </p:pic>
      <p:pic>
        <p:nvPicPr>
          <p:cNvPr id="5" name="Рисунок 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E0049683-BD45-42DD-882C-9593BCD8F8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95" y="240240"/>
            <a:ext cx="2161036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8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085CDC-9355-41EA-A851-0810BA5CD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708"/>
            <a:ext cx="5991367" cy="41216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50F87D-528D-4002-AE1E-6EEE4BDE3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7" y="1173708"/>
            <a:ext cx="6087199" cy="41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76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  <a:alpha val="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7BCAC-CF6A-4C38-ADDE-30005258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622"/>
            <a:ext cx="12099235" cy="1614311"/>
          </a:xfrm>
        </p:spPr>
        <p:txBody>
          <a:bodyPr>
            <a:normAutofit/>
          </a:bodyPr>
          <a:lstStyle/>
          <a:p>
            <a:r>
              <a:rPr lang="en-US" sz="3600" b="1" i="1" dirty="0"/>
              <a:t>         </a:t>
            </a:r>
            <a:r>
              <a:rPr lang="ru-RU" sz="3600" b="1" i="1" dirty="0"/>
              <a:t>Развитие Ассоциации «СРО «</a:t>
            </a:r>
            <a:r>
              <a:rPr lang="ru-RU" sz="3600" b="1" i="1" dirty="0">
                <a:solidFill>
                  <a:srgbClr val="00B0F0"/>
                </a:solidFill>
              </a:rPr>
              <a:t>Сред</a:t>
            </a:r>
            <a:r>
              <a:rPr lang="ru-RU" sz="3600" b="1" i="1" dirty="0">
                <a:solidFill>
                  <a:srgbClr val="FF0000"/>
                </a:solidFill>
              </a:rPr>
              <a:t>Волг</a:t>
            </a:r>
            <a:r>
              <a:rPr lang="ru-RU" sz="3600" b="1" i="1" dirty="0">
                <a:solidFill>
                  <a:schemeClr val="bg1"/>
                </a:solidFill>
              </a:rPr>
              <a:t>Строй</a:t>
            </a:r>
            <a:r>
              <a:rPr lang="ru-RU" sz="3600" b="1" i="1" dirty="0"/>
              <a:t>»</a:t>
            </a:r>
            <a:r>
              <a:rPr lang="en-US" sz="3600" b="1" i="1" dirty="0"/>
              <a:t> </a:t>
            </a:r>
            <a:r>
              <a:rPr lang="ru-RU" sz="3600" b="1" i="1" dirty="0"/>
              <a:t>за </a:t>
            </a:r>
          </a:p>
        </p:txBody>
      </p:sp>
      <p:pic>
        <p:nvPicPr>
          <p:cNvPr id="8" name="Объект 7" descr="Изображение выглядит как знак, часы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0229BCA-C888-4930-9FE0-ABCC6CB97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810" y="494030"/>
            <a:ext cx="1047896" cy="762106"/>
          </a:xfrm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C06A2E0-BF11-4F60-8A8D-04B326698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8350474"/>
              </p:ext>
            </p:extLst>
          </p:nvPr>
        </p:nvGraphicFramePr>
        <p:xfrm>
          <a:off x="756357" y="1256136"/>
          <a:ext cx="1029546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88D3AE-98AC-49CB-BEF7-9F7EE9B25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8" y="2777067"/>
            <a:ext cx="1535291" cy="20489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54E7DD-8B52-455B-BF97-18D354F37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602" y="987777"/>
            <a:ext cx="1397577" cy="204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7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10602-5CCC-4E6B-ADA7-9429EDB3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6"/>
            <a:ext cx="10515600" cy="1325563"/>
          </a:xfrm>
        </p:spPr>
        <p:txBody>
          <a:bodyPr/>
          <a:lstStyle/>
          <a:p>
            <a:pPr algn="ctr"/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Личный кабинет члена СРО</a:t>
            </a:r>
          </a:p>
        </p:txBody>
      </p:sp>
      <p:pic>
        <p:nvPicPr>
          <p:cNvPr id="5" name="Рисунок 4" descr="Стрелка-линия: прямо">
            <a:extLst>
              <a:ext uri="{FF2B5EF4-FFF2-40B4-BE49-F238E27FC236}">
                <a16:creationId xmlns:a16="http://schemas.microsoft.com/office/drawing/2014/main" id="{BDE86803-F407-40F3-AA58-AC6647A7B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272843" y="1316931"/>
            <a:ext cx="3132668" cy="14873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2D6155-F674-4E05-ABC4-187102CD7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10" y="1062653"/>
            <a:ext cx="2037181" cy="2079801"/>
          </a:xfrm>
          <a:prstGeom prst="rect">
            <a:avLst/>
          </a:prstGeom>
        </p:spPr>
      </p:pic>
      <p:pic>
        <p:nvPicPr>
          <p:cNvPr id="13" name="Рисунок 12" descr="Стрелка: поворот вправо">
            <a:extLst>
              <a:ext uri="{FF2B5EF4-FFF2-40B4-BE49-F238E27FC236}">
                <a16:creationId xmlns:a16="http://schemas.microsoft.com/office/drawing/2014/main" id="{C1FC57F6-40EE-4D2A-99B4-85AD690B7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8273784" y="3161114"/>
            <a:ext cx="1325563" cy="13236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5ED488-9BAE-40A2-B29B-7387780781C1}"/>
              </a:ext>
            </a:extLst>
          </p:cNvPr>
          <p:cNvSpPr txBox="1"/>
          <p:nvPr/>
        </p:nvSpPr>
        <p:spPr>
          <a:xfrm>
            <a:off x="3668889" y="3646687"/>
            <a:ext cx="460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Ссылка для регистрации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9AB2220-2E2A-4355-A7B9-5AA8457E4D99}"/>
              </a:ext>
            </a:extLst>
          </p:cNvPr>
          <p:cNvSpPr/>
          <p:nvPr/>
        </p:nvSpPr>
        <p:spPr>
          <a:xfrm>
            <a:off x="3239911" y="5584585"/>
            <a:ext cx="5712178" cy="11703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Login</a:t>
            </a:r>
            <a:r>
              <a:rPr lang="en-US" dirty="0"/>
              <a:t> – </a:t>
            </a:r>
            <a:r>
              <a:rPr lang="ru-RU" dirty="0"/>
              <a:t>ИНН организации</a:t>
            </a:r>
          </a:p>
          <a:p>
            <a:pPr algn="ctr"/>
            <a:endParaRPr lang="ru-RU" dirty="0"/>
          </a:p>
          <a:p>
            <a:pPr algn="ctr"/>
            <a:r>
              <a:rPr lang="en-US" b="1" dirty="0"/>
              <a:t>Password (</a:t>
            </a:r>
            <a:r>
              <a:rPr lang="ru-RU" b="1" dirty="0"/>
              <a:t>пароль) </a:t>
            </a:r>
            <a:r>
              <a:rPr lang="ru-RU" dirty="0"/>
              <a:t>– придумать и запомнить</a:t>
            </a:r>
          </a:p>
        </p:txBody>
      </p:sp>
      <p:pic>
        <p:nvPicPr>
          <p:cNvPr id="17" name="Рисунок 16" descr="Восклицательный знак">
            <a:extLst>
              <a:ext uri="{FF2B5EF4-FFF2-40B4-BE49-F238E27FC236}">
                <a16:creationId xmlns:a16="http://schemas.microsoft.com/office/drawing/2014/main" id="{1CC6D1D2-DB99-48B9-BDC7-7ACD7CD0A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49600" y="5675166"/>
            <a:ext cx="1038577" cy="10009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2807F2-D725-4CF2-8CD6-795AF3AB6249}"/>
              </a:ext>
            </a:extLst>
          </p:cNvPr>
          <p:cNvSpPr txBox="1"/>
          <p:nvPr/>
        </p:nvSpPr>
        <p:spPr>
          <a:xfrm>
            <a:off x="4532487" y="1516468"/>
            <a:ext cx="226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позвонить  </a:t>
            </a:r>
          </a:p>
        </p:txBody>
      </p:sp>
      <p:pic>
        <p:nvPicPr>
          <p:cNvPr id="20" name="Рисунок 19" descr="Телефон">
            <a:extLst>
              <a:ext uri="{FF2B5EF4-FFF2-40B4-BE49-F238E27FC236}">
                <a16:creationId xmlns:a16="http://schemas.microsoft.com/office/drawing/2014/main" id="{4C8E91BC-1702-413E-977D-CFC1FADFC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26290" y="1273414"/>
            <a:ext cx="598311" cy="7260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066A68-015C-4E4E-AC38-C24E197A56B9}"/>
              </a:ext>
            </a:extLst>
          </p:cNvPr>
          <p:cNvSpPr txBox="1"/>
          <p:nvPr/>
        </p:nvSpPr>
        <p:spPr>
          <a:xfrm>
            <a:off x="4532487" y="2197550"/>
            <a:ext cx="119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написать </a:t>
            </a:r>
          </a:p>
        </p:txBody>
      </p:sp>
      <p:pic>
        <p:nvPicPr>
          <p:cNvPr id="23" name="Рисунок 22" descr="Открытый конверт">
            <a:extLst>
              <a:ext uri="{FF2B5EF4-FFF2-40B4-BE49-F238E27FC236}">
                <a16:creationId xmlns:a16="http://schemas.microsoft.com/office/drawing/2014/main" id="{5FAF9D12-C89B-46CE-A361-E0A8AF9A6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12177" y="2117264"/>
            <a:ext cx="680157" cy="53983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1E34B52-EDE3-4E5A-817B-B774730098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43" y="4372036"/>
            <a:ext cx="3412066" cy="771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776A0A-5480-49A7-9DE8-F47A99B654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95" y="717753"/>
            <a:ext cx="2161036" cy="27428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F42ED5-6F76-4485-9957-B4EE71A2C6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76" y="3343821"/>
            <a:ext cx="2161036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28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DF70-070E-4480-BBC4-7672B71F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Выписка из реестра членов СРО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094CC-67CC-4297-A5FC-4BE18E4F9EEB}"/>
              </a:ext>
            </a:extLst>
          </p:cNvPr>
          <p:cNvSpPr txBox="1"/>
          <p:nvPr/>
        </p:nvSpPr>
        <p:spPr>
          <a:xfrm>
            <a:off x="2944503" y="1613191"/>
            <a:ext cx="716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Организации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ПОЛУЧАЮТ САМОСТОЯТЕЛЬНО </a:t>
            </a:r>
            <a:r>
              <a:rPr lang="ru-RU" dirty="0"/>
              <a:t>через личный кабинет !</a:t>
            </a:r>
          </a:p>
          <a:p>
            <a:endParaRPr lang="ru-RU" dirty="0"/>
          </a:p>
        </p:txBody>
      </p:sp>
      <p:pic>
        <p:nvPicPr>
          <p:cNvPr id="8" name="Рисунок 7" descr="Документ">
            <a:extLst>
              <a:ext uri="{FF2B5EF4-FFF2-40B4-BE49-F238E27FC236}">
                <a16:creationId xmlns:a16="http://schemas.microsoft.com/office/drawing/2014/main" id="{EAAEDF42-82E0-4B35-B2E1-25771818C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7107" y="1516022"/>
            <a:ext cx="639170" cy="6463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232D0E-C3B7-4712-A824-70BE51DCD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3" y="0"/>
            <a:ext cx="2161036" cy="3021496"/>
          </a:xfrm>
          <a:prstGeom prst="rect">
            <a:avLst/>
          </a:prstGeom>
        </p:spPr>
      </p:pic>
      <p:sp>
        <p:nvSpPr>
          <p:cNvPr id="13" name="Пузырек для мыслей: облако 12">
            <a:extLst>
              <a:ext uri="{FF2B5EF4-FFF2-40B4-BE49-F238E27FC236}">
                <a16:creationId xmlns:a16="http://schemas.microsoft.com/office/drawing/2014/main" id="{C10BF9D5-B1B8-4C45-879D-B0F2C76D5CD3}"/>
              </a:ext>
            </a:extLst>
          </p:cNvPr>
          <p:cNvSpPr/>
          <p:nvPr/>
        </p:nvSpPr>
        <p:spPr>
          <a:xfrm>
            <a:off x="8850890" y="4902481"/>
            <a:ext cx="3172178" cy="1649942"/>
          </a:xfrm>
          <a:prstGeom prst="cloudCallout">
            <a:avLst>
              <a:gd name="adj1" fmla="val -68342"/>
              <a:gd name="adj2" fmla="val -275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Позволяет </a:t>
            </a:r>
            <a:r>
              <a:rPr lang="ru-RU" b="1" i="1" dirty="0"/>
              <a:t>ЗАКАЗЧИКАМ</a:t>
            </a:r>
          </a:p>
          <a:p>
            <a:pPr algn="ctr"/>
            <a:r>
              <a:rPr lang="ru-RU" dirty="0"/>
              <a:t>проверить достоверность информации</a:t>
            </a:r>
          </a:p>
        </p:txBody>
      </p:sp>
      <p:pic>
        <p:nvPicPr>
          <p:cNvPr id="15" name="Рисунок 14" descr="Изображение выглядит как внутренни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65FDEBE3-3CA4-4255-B2F1-5E8FE4B92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55" y="4419838"/>
            <a:ext cx="1649942" cy="16499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701DF27-3849-4EF0-BA68-A65408A92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20" y="4968722"/>
            <a:ext cx="554411" cy="5521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D7B8CA-F10D-467E-BDD5-0E49A9B4C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8" y="3457749"/>
            <a:ext cx="4003298" cy="28894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нимок экрана, мяч, проигрыв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7048882A-E386-4FD3-8122-2F8924179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41" y="2723631"/>
            <a:ext cx="2400992" cy="8573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67EBB60-24EE-437A-91C4-1EE7A8C3E7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02" y="2251053"/>
            <a:ext cx="1730198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3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CCE14-F635-40FF-A8D0-5ECC99515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991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Компенсационный фонд</a:t>
            </a:r>
            <a:br>
              <a:rPr lang="ru-RU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возмещения вреда</a:t>
            </a:r>
          </a:p>
        </p:txBody>
      </p:sp>
      <p:pic>
        <p:nvPicPr>
          <p:cNvPr id="5" name="Рисунок 4" descr="Изображение выглядит как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A97C69F2-277C-486A-98F6-9C20DF467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41" y="4918068"/>
            <a:ext cx="1483001" cy="1623392"/>
          </a:xfrm>
          <a:prstGeom prst="rect">
            <a:avLst/>
          </a:prstGeom>
        </p:spPr>
      </p:pic>
      <p:pic>
        <p:nvPicPr>
          <p:cNvPr id="6" name="Рисунок 5" descr="Изображение выглядит как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22C1DDA-6F4A-42E3-A636-F00B2A969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68" y="4015409"/>
            <a:ext cx="1993210" cy="2014329"/>
          </a:xfrm>
          <a:prstGeom prst="rect">
            <a:avLst/>
          </a:prstGeom>
        </p:spPr>
      </p:pic>
      <p:pic>
        <p:nvPicPr>
          <p:cNvPr id="7" name="Рисунок 6" descr="Изображение выглядит как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D15B75A-5D85-4E15-A42F-4613D4CB6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10" y="2786760"/>
            <a:ext cx="2450411" cy="2451651"/>
          </a:xfrm>
          <a:prstGeom prst="rect">
            <a:avLst/>
          </a:prstGeom>
        </p:spPr>
      </p:pic>
      <p:pic>
        <p:nvPicPr>
          <p:cNvPr id="9" name="Рисунок 8" descr="Изображение выглядит как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F00F8E78-F4DB-4E94-9381-2EAAD0865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54" y="1683026"/>
            <a:ext cx="2662446" cy="2941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05D975-BA02-4B50-886F-07C037E39830}"/>
              </a:ext>
            </a:extLst>
          </p:cNvPr>
          <p:cNvSpPr txBox="1"/>
          <p:nvPr/>
        </p:nvSpPr>
        <p:spPr>
          <a:xfrm>
            <a:off x="2134841" y="4594903"/>
            <a:ext cx="14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120,3 млн.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AC7A7-FD50-4508-B565-C72DC428493A}"/>
              </a:ext>
            </a:extLst>
          </p:cNvPr>
          <p:cNvSpPr txBox="1"/>
          <p:nvPr/>
        </p:nvSpPr>
        <p:spPr>
          <a:xfrm>
            <a:off x="4275068" y="3643254"/>
            <a:ext cx="199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143,4 млн.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8F8983-06EE-4AA9-A839-0A7243D75E23}"/>
              </a:ext>
            </a:extLst>
          </p:cNvPr>
          <p:cNvSpPr/>
          <p:nvPr/>
        </p:nvSpPr>
        <p:spPr>
          <a:xfrm>
            <a:off x="2362899" y="6462059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2017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2B7FA8A-9841-41AF-BF16-A3051B3A4CFC}"/>
              </a:ext>
            </a:extLst>
          </p:cNvPr>
          <p:cNvSpPr/>
          <p:nvPr/>
        </p:nvSpPr>
        <p:spPr>
          <a:xfrm>
            <a:off x="4758230" y="5960945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2018 год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D365BB-A4FB-4D4F-BF74-6E58C7B72CBC}"/>
              </a:ext>
            </a:extLst>
          </p:cNvPr>
          <p:cNvSpPr txBox="1"/>
          <p:nvPr/>
        </p:nvSpPr>
        <p:spPr>
          <a:xfrm>
            <a:off x="6673710" y="2406235"/>
            <a:ext cx="199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170,2 млн.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EE496-675B-4194-BA2F-B23965732071}"/>
              </a:ext>
            </a:extLst>
          </p:cNvPr>
          <p:cNvSpPr txBox="1"/>
          <p:nvPr/>
        </p:nvSpPr>
        <p:spPr>
          <a:xfrm>
            <a:off x="9864172" y="1319629"/>
            <a:ext cx="199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190,5 млн.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4608B2-9D9B-4423-B3AB-A940E01C3314}"/>
              </a:ext>
            </a:extLst>
          </p:cNvPr>
          <p:cNvSpPr txBox="1"/>
          <p:nvPr/>
        </p:nvSpPr>
        <p:spPr>
          <a:xfrm>
            <a:off x="6902310" y="5238411"/>
            <a:ext cx="199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2019 год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1327E9-D130-48AC-AF7A-6DE6F1887B56}"/>
              </a:ext>
            </a:extLst>
          </p:cNvPr>
          <p:cNvSpPr txBox="1"/>
          <p:nvPr/>
        </p:nvSpPr>
        <p:spPr>
          <a:xfrm>
            <a:off x="9864171" y="4653241"/>
            <a:ext cx="199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 2020 году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EB682E-790F-43ED-BA7A-D4A64D9FC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" y="66052"/>
            <a:ext cx="2450411" cy="369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2983B-BAE4-490C-BE03-888C663B9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Компенсационный фонд </a:t>
            </a:r>
            <a:b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обеспечения договорных обязательств</a:t>
            </a:r>
          </a:p>
        </p:txBody>
      </p:sp>
      <p:pic>
        <p:nvPicPr>
          <p:cNvPr id="5" name="Рисунок 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6EF40B6-7696-4AC0-A117-938EA369A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876800"/>
            <a:ext cx="2156178" cy="1501422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F8CD07E-BE0D-4EC6-AB82-EE168637C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14" y="3720970"/>
            <a:ext cx="2486379" cy="2111681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7D49BA8-CDEC-48C4-A55A-1122FAF8F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85" y="2862394"/>
            <a:ext cx="2486379" cy="2223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FD62A1-2935-49B3-8522-4129FD5F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956" y="1862667"/>
            <a:ext cx="2698044" cy="222391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6D05E3-BE23-4E5B-A17A-30A38C6799F1}"/>
              </a:ext>
            </a:extLst>
          </p:cNvPr>
          <p:cNvSpPr/>
          <p:nvPr/>
        </p:nvSpPr>
        <p:spPr>
          <a:xfrm>
            <a:off x="4216363" y="5802397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2018 год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AA342A-B84D-416B-BD82-7405143B1CDB}"/>
              </a:ext>
            </a:extLst>
          </p:cNvPr>
          <p:cNvSpPr/>
          <p:nvPr/>
        </p:nvSpPr>
        <p:spPr>
          <a:xfrm>
            <a:off x="10365986" y="4086577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20</a:t>
            </a:r>
            <a:r>
              <a:rPr lang="en-US" dirty="0"/>
              <a:t>20</a:t>
            </a:r>
            <a:r>
              <a:rPr lang="ru-RU" dirty="0"/>
              <a:t>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F1F53BC-682A-46E2-8224-BCC261CCD417}"/>
              </a:ext>
            </a:extLst>
          </p:cNvPr>
          <p:cNvSpPr/>
          <p:nvPr/>
        </p:nvSpPr>
        <p:spPr>
          <a:xfrm>
            <a:off x="1275848" y="6378222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201</a:t>
            </a:r>
            <a:r>
              <a:rPr lang="en-US" dirty="0"/>
              <a:t>7</a:t>
            </a:r>
            <a:r>
              <a:rPr lang="ru-RU" dirty="0"/>
              <a:t> год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20DF03-05BB-4A09-AB52-17CBDA49E10A}"/>
              </a:ext>
            </a:extLst>
          </p:cNvPr>
          <p:cNvSpPr/>
          <p:nvPr/>
        </p:nvSpPr>
        <p:spPr>
          <a:xfrm>
            <a:off x="7167232" y="5086303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201</a:t>
            </a:r>
            <a:r>
              <a:rPr lang="en-US" dirty="0"/>
              <a:t>9</a:t>
            </a:r>
            <a:r>
              <a:rPr lang="ru-RU" dirty="0"/>
              <a:t> год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77C70A-22CA-4F10-9FEF-A87239072B43}"/>
              </a:ext>
            </a:extLst>
          </p:cNvPr>
          <p:cNvSpPr/>
          <p:nvPr/>
        </p:nvSpPr>
        <p:spPr>
          <a:xfrm>
            <a:off x="1297810" y="4455909"/>
            <a:ext cx="982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8</a:t>
            </a:r>
            <a:r>
              <a:rPr lang="ru-RU" dirty="0"/>
              <a:t>,8 млн.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8355F7F-A154-40EE-AB2D-5529453339C5}"/>
              </a:ext>
            </a:extLst>
          </p:cNvPr>
          <p:cNvSpPr/>
          <p:nvPr/>
        </p:nvSpPr>
        <p:spPr>
          <a:xfrm>
            <a:off x="10270929" y="1531154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194,3 млн.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4D23E86-39B0-48B0-9082-62EDFCDD421A}"/>
              </a:ext>
            </a:extLst>
          </p:cNvPr>
          <p:cNvSpPr/>
          <p:nvPr/>
        </p:nvSpPr>
        <p:spPr>
          <a:xfrm>
            <a:off x="7072175" y="2540098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136,7 млн.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EEC520F-B533-4AE9-AE36-7689C148AD66}"/>
              </a:ext>
            </a:extLst>
          </p:cNvPr>
          <p:cNvSpPr/>
          <p:nvPr/>
        </p:nvSpPr>
        <p:spPr>
          <a:xfrm>
            <a:off x="3951679" y="3353271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79,8 млн.</a:t>
            </a:r>
          </a:p>
        </p:txBody>
      </p:sp>
    </p:spTree>
    <p:extLst>
      <p:ext uri="{BB962C8B-B14F-4D97-AF65-F5344CB8AC3E}">
        <p14:creationId xmlns:p14="http://schemas.microsoft.com/office/powerpoint/2010/main" val="197969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885D0D-5B5B-4AAB-B079-9F1CA52D7D94}"/>
              </a:ext>
            </a:extLst>
          </p:cNvPr>
          <p:cNvSpPr txBox="1"/>
          <p:nvPr/>
        </p:nvSpPr>
        <p:spPr>
          <a:xfrm>
            <a:off x="1255594" y="204716"/>
            <a:ext cx="9921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реестр специалистов</a:t>
            </a:r>
          </a:p>
        </p:txBody>
      </p:sp>
      <p:pic>
        <p:nvPicPr>
          <p:cNvPr id="14" name="Рисунок 1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420A4EC-60A1-4C65-BF41-64B47C8A7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8138"/>
            <a:ext cx="2947916" cy="43622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1C04F5-143D-4181-B407-7C3AC093F6AE}"/>
              </a:ext>
            </a:extLst>
          </p:cNvPr>
          <p:cNvSpPr txBox="1"/>
          <p:nvPr/>
        </p:nvSpPr>
        <p:spPr>
          <a:xfrm>
            <a:off x="3357686" y="1388533"/>
            <a:ext cx="7073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Наличие не менее двух специалистов в организации!!!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428A2-0A2D-46BF-9515-0175767F834F}"/>
              </a:ext>
            </a:extLst>
          </p:cNvPr>
          <p:cNvSpPr txBox="1"/>
          <p:nvPr/>
        </p:nvSpPr>
        <p:spPr>
          <a:xfrm>
            <a:off x="3357687" y="3414889"/>
            <a:ext cx="6687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01.12.2019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 – 98,44 %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5A005-D2BC-41F7-A675-02A44AAA0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079" y="3616978"/>
            <a:ext cx="2449617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9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0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A4C28-CC70-458A-94E8-655DCE0C8C1E}"/>
              </a:ext>
            </a:extLst>
          </p:cNvPr>
          <p:cNvSpPr txBox="1"/>
          <p:nvPr/>
        </p:nvSpPr>
        <p:spPr>
          <a:xfrm>
            <a:off x="1018604" y="1053042"/>
            <a:ext cx="4458424" cy="30683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ЦОК- центры оценки квалификации.</a:t>
            </a:r>
          </a:p>
        </p:txBody>
      </p:sp>
      <p:pic>
        <p:nvPicPr>
          <p:cNvPr id="7" name="Рисунок 6" descr="Изображение выглядит как внутренний, ноутбук, челове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EE9B858D-6FCA-41FF-A43E-164CEE6E9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73" y="3601088"/>
            <a:ext cx="5182388" cy="2785534"/>
          </a:xfrm>
          <a:prstGeom prst="rect">
            <a:avLst/>
          </a:prstGeom>
        </p:spPr>
      </p:pic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DA3D052-6B34-44E8-9B46-299FD83B2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73" y="298281"/>
            <a:ext cx="4903170" cy="2794807"/>
          </a:xfrm>
          <a:prstGeom prst="rect">
            <a:avLst/>
          </a:prstGeom>
        </p:spPr>
      </p:pic>
      <p:pic>
        <p:nvPicPr>
          <p:cNvPr id="10" name="Рисунок 9" descr="Глаз">
            <a:extLst>
              <a:ext uri="{FF2B5EF4-FFF2-40B4-BE49-F238E27FC236}">
                <a16:creationId xmlns:a16="http://schemas.microsoft.com/office/drawing/2014/main" id="{E169B9CE-495A-4E03-9F6B-03989C13B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600" y="4399725"/>
            <a:ext cx="1696277" cy="1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469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503</Words>
  <Application>Microsoft Office PowerPoint</Application>
  <PresentationFormat>Широкоэкранный</PresentationFormat>
  <Paragraphs>115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Тема Office</vt:lpstr>
      <vt:lpstr>Бизнес-завтрак с руководителями организаций-членов  Ассоциации «СРО «СредВолгСтрой»</vt:lpstr>
      <vt:lpstr>         Развитие Ассоциации «СРО «СредВолгСтрой» за </vt:lpstr>
      <vt:lpstr>Личный кабинет члена СРО</vt:lpstr>
      <vt:lpstr>Презентация PowerPoint</vt:lpstr>
      <vt:lpstr>Выписка из реестра членов СРО</vt:lpstr>
      <vt:lpstr>Компенсационный фонд возмещения вреда</vt:lpstr>
      <vt:lpstr>Компенсационный фонд  обеспечения договорных обязательств</vt:lpstr>
      <vt:lpstr>Презентация PowerPoint</vt:lpstr>
      <vt:lpstr>Презентация PowerPoint</vt:lpstr>
      <vt:lpstr>Выездные проверки на объекты (для участников в КФ ОДО)</vt:lpstr>
      <vt:lpstr>                             Отчётность </vt:lpstr>
      <vt:lpstr>Мероприятия прошедшие в 2019 году</vt:lpstr>
      <vt:lpstr>План мероприятий на 2020 год.</vt:lpstr>
      <vt:lpstr>Вопросы контрольного отдела. Начальник контрольного отдела – Матяев Сергей Александрович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Бизнес-завтрак с руководителями организаций-членов  Ассоциации «СРО «СредВолгСтрой»</dc:title>
  <dc:creator>Ассоциация "СРО "СВС"</dc:creator>
  <cp:lastModifiedBy>Ассоциация "СРО "СВС"</cp:lastModifiedBy>
  <cp:revision>40</cp:revision>
  <dcterms:created xsi:type="dcterms:W3CDTF">2019-12-17T06:52:56Z</dcterms:created>
  <dcterms:modified xsi:type="dcterms:W3CDTF">2019-12-23T09:43:47Z</dcterms:modified>
</cp:coreProperties>
</file>