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5"/>
  </p:notesMasterIdLst>
  <p:handoutMasterIdLst>
    <p:handoutMasterId r:id="rId16"/>
  </p:handoutMasterIdLst>
  <p:sldIdLst>
    <p:sldId id="350" r:id="rId5"/>
    <p:sldId id="364" r:id="rId6"/>
    <p:sldId id="361" r:id="rId7"/>
    <p:sldId id="366" r:id="rId8"/>
    <p:sldId id="371" r:id="rId9"/>
    <p:sldId id="367" r:id="rId10"/>
    <p:sldId id="368" r:id="rId11"/>
    <p:sldId id="369" r:id="rId12"/>
    <p:sldId id="370" r:id="rId13"/>
    <p:sldId id="343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A8B07-5413-4D77-95BF-775BA37A015B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0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2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3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1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2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0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A984553-A6F7-48EB-8856-1E24313FFF56}" type="datetime4">
              <a:rPr lang="ru-RU" noProof="0" smtClean="0">
                <a:latin typeface="+mn-lt"/>
              </a:rPr>
              <a:t>4 декабря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6F26F23-C8C0-4EE8-B5C3-CA20E71F4584}" type="datetime4">
              <a:rPr lang="ru-RU" noProof="0" smtClean="0">
                <a:latin typeface="+mn-lt"/>
              </a:rPr>
              <a:t>4 декабря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1A20C08B-3B48-4773-80A1-C458F199FF21}" type="datetime4">
              <a:rPr lang="ru-RU" noProof="0" smtClean="0">
                <a:latin typeface="+mn-lt"/>
              </a:rPr>
              <a:t>4 декабря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Текст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екст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Текст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Текст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Текст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Текст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2A7D674-8D44-425B-8E50-A3A77576FE89}" type="datetime4">
              <a:rPr lang="ru-RU" noProof="0" smtClean="0">
                <a:latin typeface="+mn-lt"/>
              </a:rPr>
              <a:t>4 декабря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806290F-BA92-4A78-92C0-2990469DF00F}" type="datetime4">
              <a:rPr lang="ru-RU" noProof="0" smtClean="0">
                <a:latin typeface="+mn-lt"/>
              </a:rPr>
              <a:t>4 декабря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C55B463-854B-4194-9B46-BF41E73CB25D}" type="datetime4">
              <a:rPr lang="ru-RU" noProof="0" smtClean="0">
                <a:latin typeface="+mn-lt"/>
              </a:rPr>
              <a:t>4 декабря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47D572-75D7-48A9-A900-FC9E28CC8EAF}" type="datetime4">
              <a:rPr lang="ru-RU" noProof="0" smtClean="0">
                <a:latin typeface="+mn-lt"/>
              </a:rPr>
              <a:t>4 декабря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адпись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-83606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0" b="1" noProof="0" dirty="0">
                <a:solidFill>
                  <a:schemeClr val="bg1"/>
                </a:solidFill>
              </a:rPr>
              <a:t>«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Автофигура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Автофигура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3F186DF9-219D-4BBD-B401-3014ED801DF3}" type="datetime4">
              <a:rPr lang="ru-RU" noProof="0" smtClean="0">
                <a:latin typeface="+mn-lt"/>
              </a:rPr>
              <a:t>4 декабря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55C42BAF-CD1F-4C5E-BB69-89E69EC6C758}" type="datetime4">
              <a:rPr lang="ru-RU" noProof="0" smtClean="0">
                <a:latin typeface="+mn-lt"/>
              </a:rPr>
              <a:t>4 декабря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DDC5DBC-5AC9-4B00-9077-59D782F35A50}" type="datetime4">
              <a:rPr lang="ru-RU" noProof="0" smtClean="0">
                <a:latin typeface="+mn-lt"/>
              </a:rPr>
              <a:t>4 декабря 2023 г.</a:t>
            </a:fld>
            <a:endParaRPr lang="ru-RU" noProof="0">
              <a:latin typeface="+mn-lt"/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7840" y="1584960"/>
            <a:ext cx="7550785" cy="2045241"/>
          </a:xfrm>
        </p:spPr>
        <p:txBody>
          <a:bodyPr rtlCol="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ИЗМЕНЕНИИЯ </a:t>
            </a:r>
            <a:br>
              <a:rPr lang="ru-RU" sz="2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положения </a:t>
            </a:r>
            <a:b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утверждения </a:t>
            </a:r>
            <a:b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Общим собранием Ассоциации «СРО «СВС»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rtlCol="0"/>
          <a:lstStyle/>
          <a:p>
            <a:pPr rtl="0"/>
            <a:r>
              <a:rPr lang="ru-RU" dirty="0">
                <a:latin typeface="+mj-lt"/>
              </a:rPr>
              <a:t>Олег Михайлович Симонов</a:t>
            </a:r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Благодаря вашей приверженности и дисциплине мы знаем, что следующий год будет еще лучше, чем предыдущий. </a:t>
            </a:r>
          </a:p>
          <a:p>
            <a:pPr rtl="0"/>
            <a:r>
              <a:rPr lang="ru-RU" dirty="0"/>
              <a:t>Надеемся на совместную работу. </a:t>
            </a:r>
          </a:p>
          <a:p>
            <a:pPr rtl="0"/>
            <a:endParaRPr lang="ru-RU" dirty="0"/>
          </a:p>
        </p:txBody>
      </p:sp>
      <p:pic>
        <p:nvPicPr>
          <p:cNvPr id="13" name="Рисунок 12" descr="Портрет члена команды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902497"/>
          </a:xfrm>
        </p:spPr>
        <p:txBody>
          <a:bodyPr rtlCol="0"/>
          <a:lstStyle/>
          <a:p>
            <a:pPr algn="ctr" rtl="0"/>
            <a:r>
              <a:rPr lang="ru-RU" b="1" dirty="0"/>
              <a:t>Ассоциация «Саморегулируемая организация «СредВолгСтрой»</a:t>
            </a:r>
            <a:r>
              <a:rPr lang="ru-RU" dirty="0"/>
              <a:t>  </a:t>
            </a:r>
          </a:p>
          <a:p>
            <a:pPr rtl="0"/>
            <a:r>
              <a:rPr lang="en-US" dirty="0"/>
              <a:t>Info</a:t>
            </a:r>
            <a:r>
              <a:rPr lang="ru-RU" dirty="0"/>
              <a:t>@</a:t>
            </a:r>
            <a:r>
              <a:rPr lang="en-US" dirty="0" err="1"/>
              <a:t>sro-svs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r>
              <a:rPr lang="ru-RU"/>
              <a:t>Изменения в положения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EFF35C0A-4FF4-474E-A80D-F14A9AAC38E5}" type="datetime4">
              <a:rPr lang="ru-RU" smtClean="0"/>
              <a:t>4 декабря 2023 г.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879475"/>
            <a:ext cx="5436034" cy="61118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Перечень положений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445CA75B-046D-3B98-9413-A9B30240D5E1}"/>
              </a:ext>
            </a:extLst>
          </p:cNvPr>
          <p:cNvSpPr txBox="1">
            <a:spLocks/>
          </p:cNvSpPr>
          <p:nvPr/>
        </p:nvSpPr>
        <p:spPr>
          <a:xfrm>
            <a:off x="963613" y="3642928"/>
            <a:ext cx="3244850" cy="73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03. О КФ ВВ</a:t>
            </a: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3436620" cy="723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Franklin Gothic Demi (Заголовки)"/>
              </a:rPr>
              <a:t>01. </a:t>
            </a:r>
            <a:r>
              <a:rPr lang="ru-RU" sz="2800" b="1" dirty="0">
                <a:latin typeface="Franklin Gothic Demi (Заголовки)"/>
              </a:rPr>
              <a:t>О</a:t>
            </a:r>
            <a:r>
              <a:rPr lang="ru-RU" sz="2800" b="1" dirty="0">
                <a:latin typeface="Franklin Gothic Demi (Заголовки)"/>
                <a:ea typeface="Calibri" panose="020F0502020204030204" pitchFamily="34" charset="0"/>
              </a:rPr>
              <a:t> членстве</a:t>
            </a:r>
            <a:endParaRPr lang="ru-RU" sz="2800" b="1" dirty="0">
              <a:latin typeface="Franklin Gothic Demi (Заголовки)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2841BBEE-287A-3915-4075-6A748E450220}"/>
              </a:ext>
            </a:extLst>
          </p:cNvPr>
          <p:cNvSpPr txBox="1">
            <a:spLocks/>
          </p:cNvSpPr>
          <p:nvPr/>
        </p:nvSpPr>
        <p:spPr>
          <a:xfrm>
            <a:off x="945696" y="2932958"/>
            <a:ext cx="3605984" cy="73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Franklin Gothic Demi (Заголовки)"/>
              </a:rPr>
              <a:t>02. </a:t>
            </a:r>
            <a:r>
              <a:rPr lang="ru-RU" sz="2800" b="1" dirty="0">
                <a:latin typeface="Franklin Gothic Demi (Заголовки)"/>
                <a:ea typeface="Calibri" panose="020F0502020204030204" pitchFamily="34" charset="0"/>
              </a:rPr>
              <a:t>О КФ ОДО</a:t>
            </a:r>
            <a:endParaRPr lang="ru-RU" sz="2800" b="1" dirty="0">
              <a:latin typeface="Franklin Gothic Demi (Заголовки)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B45C2-9636-F485-4519-F1F2A95A4E52}"/>
              </a:ext>
            </a:extLst>
          </p:cNvPr>
          <p:cNvSpPr txBox="1"/>
          <p:nvPr/>
        </p:nvSpPr>
        <p:spPr>
          <a:xfrm>
            <a:off x="945696" y="4441085"/>
            <a:ext cx="4768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1800" dirty="0" err="1"/>
              <a:t>едении</a:t>
            </a:r>
            <a:r>
              <a:rPr lang="ru-RU" sz="1800" dirty="0"/>
              <a:t> реестра СРО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2344DD-80D8-7302-2544-B676A4CD91C8}"/>
              </a:ext>
            </a:extLst>
          </p:cNvPr>
          <p:cNvSpPr txBox="1"/>
          <p:nvPr/>
        </p:nvSpPr>
        <p:spPr>
          <a:xfrm>
            <a:off x="4395924" y="2206525"/>
            <a:ext cx="525947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CA655"/>
                </a:solidFill>
                <a:effectLst/>
                <a:uLnTx/>
                <a:uFillTx/>
                <a:latin typeface="Franklin Gothic Demi (Заголовки)"/>
                <a:ea typeface="+mn-ea"/>
                <a:cs typeface="+mn-cs"/>
              </a:rPr>
              <a:t>04.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CA655"/>
                </a:solidFill>
                <a:effectLst/>
                <a:uLnTx/>
                <a:uFillTx/>
                <a:latin typeface="Franklin Gothic Demi (Заголовки)"/>
                <a:ea typeface="Calibri" panose="020F0502020204030204" pitchFamily="34" charset="0"/>
                <a:cs typeface="+mn-cs"/>
              </a:rPr>
              <a:t>об утверждении мер дисциплинарного воздействия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CA655"/>
              </a:solidFill>
              <a:effectLst/>
              <a:uLnTx/>
              <a:uFillTx/>
              <a:latin typeface="Franklin Gothic Demi (Заголовки)"/>
              <a:ea typeface="+mn-ea"/>
              <a:cs typeface="+mn-cs"/>
            </a:endParaRPr>
          </a:p>
          <a:p>
            <a:pPr rtl="0"/>
            <a:r>
              <a:rPr lang="ru-RU" sz="1800" dirty="0" err="1">
                <a:effectLst/>
                <a:latin typeface="Franklin Gothic Demi (Заголовки)"/>
                <a:ea typeface="Calibri" panose="020F0502020204030204" pitchFamily="34" charset="0"/>
              </a:rPr>
              <a:t>исциплинарного</a:t>
            </a:r>
            <a:r>
              <a:rPr lang="ru-RU" sz="1800" dirty="0">
                <a:effectLst/>
                <a:latin typeface="Franklin Gothic Demi (Заголовки)"/>
                <a:ea typeface="Calibri" panose="020F0502020204030204" pitchFamily="34" charset="0"/>
              </a:rPr>
              <a:t> воздействия</a:t>
            </a:r>
            <a:endParaRPr lang="ru-RU" sz="1800" dirty="0">
              <a:latin typeface="Franklin Gothic Demi (Заголовки)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7D61A6-45D8-848B-8115-27E3A868A18B}"/>
              </a:ext>
            </a:extLst>
          </p:cNvPr>
          <p:cNvSpPr txBox="1"/>
          <p:nvPr/>
        </p:nvSpPr>
        <p:spPr>
          <a:xfrm>
            <a:off x="4395924" y="3350169"/>
            <a:ext cx="54999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CA655"/>
                </a:solidFill>
                <a:effectLst/>
                <a:uLnTx/>
                <a:uFillTx/>
                <a:latin typeface="Franklin Gothic Demi (Заголовки)"/>
                <a:ea typeface="+mn-ea"/>
                <a:cs typeface="+mn-cs"/>
              </a:rPr>
              <a:t>05.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CA655"/>
                </a:solidFill>
                <a:effectLst/>
                <a:uLnTx/>
                <a:uFillTx/>
                <a:latin typeface="Franklin Gothic Demi (Заголовки)"/>
                <a:ea typeface="Calibri" panose="020F0502020204030204" pitchFamily="34" charset="0"/>
                <a:cs typeface="+mn-cs"/>
              </a:rPr>
              <a:t>О вступительных и членских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/>
                </a:solidFill>
                <a:effectLst/>
                <a:uLnTx/>
                <a:uFillTx/>
                <a:latin typeface="Franklin Gothic Demi (Заголовки)"/>
                <a:ea typeface="Calibri" panose="020F0502020204030204" pitchFamily="34" charset="0"/>
                <a:cs typeface="+mn-cs"/>
              </a:rPr>
              <a:t>взносх</a:t>
            </a:r>
            <a:r>
              <a:rPr lang="ru-RU" sz="1800" dirty="0" err="1">
                <a:effectLst/>
                <a:latin typeface="Franklin Gothic Demi (Заголовки)"/>
                <a:ea typeface="Calibri" panose="020F0502020204030204" pitchFamily="34" charset="0"/>
              </a:rPr>
              <a:t>исциплинарного</a:t>
            </a:r>
            <a:r>
              <a:rPr lang="ru-RU" sz="1800" dirty="0">
                <a:effectLst/>
                <a:latin typeface="Franklin Gothic Demi (Заголовки)"/>
                <a:ea typeface="Calibri" panose="020F0502020204030204" pitchFamily="34" charset="0"/>
              </a:rPr>
              <a:t> воздействия</a:t>
            </a:r>
            <a:endParaRPr lang="ru-RU" sz="1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Причины внесения изменений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953001" cy="2795232"/>
          </a:xfrm>
        </p:spPr>
        <p:txBody>
          <a:bodyPr rtlCol="0"/>
          <a:lstStyle/>
          <a:p>
            <a:pPr rtl="0"/>
            <a:r>
              <a:rPr lang="ru-RU" sz="2800" dirty="0"/>
              <a:t>Изменения в законодательстве</a:t>
            </a:r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593850" cy="247651"/>
          </a:xfrm>
        </p:spPr>
        <p:txBody>
          <a:bodyPr rtlCol="0"/>
          <a:lstStyle/>
          <a:p>
            <a:r>
              <a:rPr lang="ru-RU" dirty="0"/>
              <a:t>Изменения в положения</a:t>
            </a: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79140" y="6332220"/>
            <a:ext cx="1313180" cy="247651"/>
          </a:xfrm>
        </p:spPr>
        <p:txBody>
          <a:bodyPr rtlCol="0"/>
          <a:lstStyle/>
          <a:p>
            <a:pPr rtl="0"/>
            <a:fld id="{12F9DB62-7E97-4C94-8365-0A984BE14576}" type="datetime4">
              <a:rPr lang="ru-RU" smtClean="0"/>
              <a:t>4 декабря 2023 г.</a:t>
            </a:fld>
            <a:endParaRPr lang="ru-RU" dirty="0"/>
          </a:p>
        </p:txBody>
      </p:sp>
      <p:pic>
        <p:nvPicPr>
          <p:cNvPr id="53" name="Рисунок 52" descr="Подвесные лампочки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4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2" y="599440"/>
            <a:ext cx="7662227" cy="1137920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 членстве в Ассоциации «СРО «СВС»</a:t>
            </a:r>
            <a:endParaRPr lang="ru-RU" sz="40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8516620" cy="356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>
                <a:latin typeface="Franklin Gothic Demi (Заголовки)"/>
              </a:rPr>
              <a:t>- изменить в п. 7.1.3 – </a:t>
            </a:r>
            <a:r>
              <a:rPr lang="ru-RU" dirty="0">
                <a:latin typeface="Franklin Gothic Demi (Заголовки)"/>
              </a:rPr>
              <a:t>В зависимости от стоимости по одному из договоров строительного подряда минимальная численность специалистов по организации строительства, зависит от заявляемого уровня ответственности и составляет:</a:t>
            </a:r>
            <a:endParaRPr lang="en-US" dirty="0">
              <a:latin typeface="Franklin Gothic Demi (Заголовки)"/>
            </a:endParaRPr>
          </a:p>
          <a:p>
            <a:pPr algn="just"/>
            <a:r>
              <a:rPr lang="ru-RU" sz="2800" dirty="0">
                <a:latin typeface="Franklin Gothic Demi (Заголовки)"/>
              </a:rPr>
              <a:t>П.</a:t>
            </a:r>
            <a:r>
              <a:rPr lang="en-US" sz="2800" dirty="0">
                <a:latin typeface="Franklin Gothic Demi (Заголовки)"/>
              </a:rPr>
              <a:t>2</a:t>
            </a:r>
            <a:r>
              <a:rPr lang="ru-RU" sz="2800" dirty="0">
                <a:latin typeface="Franklin Gothic Demi (Заголовки)"/>
              </a:rPr>
              <a:t>:</a:t>
            </a:r>
            <a:r>
              <a:rPr lang="en-US" sz="2800" dirty="0">
                <a:latin typeface="Franklin Gothic Demi (Заголовки)"/>
              </a:rPr>
              <a:t> </a:t>
            </a:r>
            <a:r>
              <a:rPr lang="ru-RU" sz="2800" dirty="0">
                <a:latin typeface="Franklin Gothic Demi (Заголовки)"/>
              </a:rPr>
              <a:t>«1 уровень (до </a:t>
            </a:r>
            <a:r>
              <a:rPr lang="ru-RU" sz="2800" dirty="0">
                <a:solidFill>
                  <a:srgbClr val="7030A0"/>
                </a:solidFill>
                <a:latin typeface="Franklin Gothic Demi (Заголовки)"/>
              </a:rPr>
              <a:t>90</a:t>
            </a:r>
            <a:r>
              <a:rPr lang="ru-RU" sz="2800" dirty="0">
                <a:latin typeface="Franklin Gothic Demi (Заголовки)"/>
              </a:rPr>
              <a:t> миллионов рублей) (в том числе снос объекта капитального строительства, его частей в процессе строительства, реконструкции)»;</a:t>
            </a:r>
          </a:p>
          <a:p>
            <a:endParaRPr lang="ru-RU" sz="2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01048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5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2" y="599440"/>
            <a:ext cx="7662227" cy="1137920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 членстве в Ассоциации «СРО «СВС»</a:t>
            </a:r>
            <a:endParaRPr lang="ru-RU" sz="40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8516620" cy="356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>
                <a:latin typeface="Franklin Gothic Demi (Заголовки)"/>
              </a:rPr>
              <a:t>- изменить в п. 7.2.3 – </a:t>
            </a:r>
            <a:r>
              <a:rPr lang="ru-RU" dirty="0">
                <a:latin typeface="Franklin Gothic Demi (Заголовки)"/>
              </a:rPr>
              <a:t>зависимости от стоимости по одному из договоров строительного подряда и наличия права выполнение работ в отношении объектов капитального строительства, в том числе особо опасных, технически сложных и уникальных объектов, за исключением объектов использования атомной энергии, минимальная численность специалистов, зависит от заявляемого уровня ответственности и составляет:</a:t>
            </a:r>
            <a:endParaRPr lang="en-US" dirty="0">
              <a:latin typeface="Franklin Gothic Demi (Заголовки)"/>
            </a:endParaRPr>
          </a:p>
          <a:p>
            <a:pPr algn="just"/>
            <a:r>
              <a:rPr lang="ru-RU" sz="2800" dirty="0">
                <a:latin typeface="Franklin Gothic Demi (Заголовки)"/>
              </a:rPr>
              <a:t>П.1:</a:t>
            </a:r>
            <a:r>
              <a:rPr lang="en-US" sz="2800" dirty="0">
                <a:latin typeface="Franklin Gothic Demi (Заголовки)"/>
              </a:rPr>
              <a:t> </a:t>
            </a:r>
            <a:r>
              <a:rPr lang="ru-RU" sz="2800" dirty="0">
                <a:latin typeface="Franklin Gothic Demi (Заголовки)"/>
              </a:rPr>
              <a:t>«1 уровень (до </a:t>
            </a:r>
            <a:r>
              <a:rPr lang="ru-RU" sz="2800" dirty="0">
                <a:solidFill>
                  <a:srgbClr val="7030A0"/>
                </a:solidFill>
                <a:latin typeface="Franklin Gothic Demi (Заголовки)"/>
              </a:rPr>
              <a:t>90</a:t>
            </a:r>
            <a:r>
              <a:rPr lang="ru-RU" sz="2800" dirty="0">
                <a:latin typeface="Franklin Gothic Demi (Заголовки)"/>
              </a:rPr>
              <a:t> миллионов рублей) (в том числе снос объекта капитального строительства, его частей в процессе строительства, реконструкции)»;</a:t>
            </a:r>
          </a:p>
          <a:p>
            <a:endParaRPr lang="ru-RU" sz="2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0844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6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2" y="599440"/>
            <a:ext cx="7662227" cy="113792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0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 компенсационном фонде обеспечения договорных обязательств</a:t>
            </a:r>
            <a:endParaRPr lang="ru-RU" sz="40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7805420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latin typeface="Franklin Gothic Demi (Заголовки)"/>
            </a:endParaRPr>
          </a:p>
          <a:p>
            <a:pPr algn="just"/>
            <a:r>
              <a:rPr lang="ru-RU" sz="2800" dirty="0">
                <a:latin typeface="Franklin Gothic Demi (Заголовки)"/>
              </a:rPr>
              <a:t>- п. 5.2.1 изложить в  следующей редакции: «</a:t>
            </a:r>
            <a:r>
              <a:rPr lang="ru-RU" sz="2800" dirty="0"/>
              <a:t>Двести тысяч рублей в случае, если предельный размер обязательств по таким  договорам не превышает </a:t>
            </a:r>
            <a:r>
              <a:rPr lang="ru-RU" sz="2800" dirty="0">
                <a:solidFill>
                  <a:srgbClr val="7030A0"/>
                </a:solidFill>
              </a:rPr>
              <a:t>девяносто</a:t>
            </a:r>
            <a:r>
              <a:rPr lang="ru-RU" sz="2800" dirty="0"/>
              <a:t> миллионов рублей (первый уровень ответственности члена саморегулируемой организации по обязательствам).</a:t>
            </a:r>
            <a:endParaRPr lang="ru-RU" sz="2800" dirty="0">
              <a:latin typeface="Franklin Gothic Demi (Заголовки)"/>
            </a:endParaRPr>
          </a:p>
          <a:p>
            <a:endParaRPr lang="ru-RU" sz="2800" dirty="0">
              <a:latin typeface="Franklin Gothic Demi (Заголовки)"/>
            </a:endParaRPr>
          </a:p>
          <a:p>
            <a:endParaRPr lang="ru-RU" sz="2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20430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7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2" y="599440"/>
            <a:ext cx="7662227" cy="113792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0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 компенсационном фонде возмещения вреда</a:t>
            </a:r>
            <a:endParaRPr lang="ru-RU" sz="40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10365740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latin typeface="Franklin Gothic Demi (Заголовки)"/>
            </a:endParaRPr>
          </a:p>
          <a:p>
            <a:pPr algn="just"/>
            <a:r>
              <a:rPr lang="ru-RU" sz="2800" dirty="0">
                <a:latin typeface="Franklin Gothic Demi (Заголовки)"/>
              </a:rPr>
              <a:t>- п. 2.5.1 изложить в следующей редакции: «</a:t>
            </a:r>
            <a:r>
              <a:rPr lang="ru-RU" sz="2800" dirty="0"/>
              <a:t>сто тысяч рублей в случае, если член Ассоциации планирует осуществлять строительство (в том числе снос объекта капитального строительства, его частей в процессе строительства, реконструкции), стоимость которого по одному договору не превышает </a:t>
            </a:r>
            <a:r>
              <a:rPr lang="ru-RU" sz="2800" dirty="0">
                <a:solidFill>
                  <a:srgbClr val="7030A0"/>
                </a:solidFill>
              </a:rPr>
              <a:t>девяносто</a:t>
            </a:r>
            <a:r>
              <a:rPr lang="ru-RU" sz="2800" dirty="0"/>
              <a:t> миллионов рублей (первый уровень ответственности члена Ассоциации);</a:t>
            </a:r>
            <a:endParaRPr lang="ru-RU" sz="2800" dirty="0">
              <a:latin typeface="Franklin Gothic Demi (Заголовки)"/>
            </a:endParaRPr>
          </a:p>
          <a:p>
            <a:endParaRPr lang="ru-RU" sz="2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90619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8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2" y="599440"/>
            <a:ext cx="10700068" cy="1280160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об утверждении мер дисциплинарного воздействия, порядка и оснований их применений, порядка рассмотрения дел</a:t>
            </a:r>
            <a:endParaRPr lang="ru-RU" sz="32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8516620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latin typeface="Franklin Gothic Demi (Заголовки)"/>
            </a:endParaRPr>
          </a:p>
          <a:p>
            <a:pPr algn="just"/>
            <a:r>
              <a:rPr lang="ru-RU" sz="2800" dirty="0">
                <a:latin typeface="Franklin Gothic Demi (Заголовки)"/>
              </a:rPr>
              <a:t>- включение в п. 4.13 - прекращение дисциплинарного производства:</a:t>
            </a:r>
          </a:p>
          <a:p>
            <a:pPr algn="just"/>
            <a:endParaRPr lang="ru-RU" sz="2800" dirty="0">
              <a:latin typeface="Franklin Gothic Demi (Заголовки)"/>
            </a:endParaRPr>
          </a:p>
          <a:p>
            <a:pPr indent="-46038" algn="just"/>
            <a:r>
              <a:rPr lang="ru-RU" sz="2800" dirty="0" err="1">
                <a:latin typeface="Franklin Gothic Demi (Заголовки)"/>
              </a:rPr>
              <a:t>пп</a:t>
            </a:r>
            <a:r>
              <a:rPr lang="ru-RU" sz="2800" dirty="0">
                <a:latin typeface="Franklin Gothic Demi (Заголовки)"/>
              </a:rPr>
              <a:t> 4.13.4 – </a:t>
            </a:r>
            <a:r>
              <a:rPr lang="ru-RU" sz="2800" dirty="0">
                <a:solidFill>
                  <a:srgbClr val="7030A0"/>
                </a:solidFill>
                <a:latin typeface="Franklin Gothic Demi (Заголовки)"/>
              </a:rPr>
              <a:t>изменение в законодательстве, исключающее основание, за которое член СРО был привлечён к дисциплинарной ответственности</a:t>
            </a:r>
          </a:p>
          <a:p>
            <a:endParaRPr lang="ru-RU" sz="2800" dirty="0">
              <a:latin typeface="Franklin Gothic Demi (Заголовки)"/>
            </a:endParaRPr>
          </a:p>
          <a:p>
            <a:endParaRPr lang="ru-RU" sz="2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50220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9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95909"/>
            <a:ext cx="10700068" cy="1056640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 вступительных и членских взносах Ассоциации «СРО «СВС»</a:t>
            </a:r>
            <a:endParaRPr lang="ru-RU" sz="36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1971040"/>
            <a:ext cx="10792460" cy="4325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sz="3200" dirty="0">
                <a:latin typeface="Franklin Gothic Demi (Заголовки)"/>
              </a:rPr>
              <a:t>- п. 4.3.6 изложить в следующей редакции: «</a:t>
            </a:r>
            <a:r>
              <a:rPr lang="ru-RU" sz="3200" dirty="0">
                <a:solidFill>
                  <a:srgbClr val="7030A0"/>
                </a:solidFill>
              </a:rPr>
              <a:t>Размер основной величины членского взноса составляет 5 000 (пять тысяч) рублей.</a:t>
            </a:r>
          </a:p>
          <a:p>
            <a:pPr algn="just">
              <a:lnSpc>
                <a:spcPct val="80000"/>
              </a:lnSpc>
            </a:pPr>
            <a:r>
              <a:rPr lang="ru-RU" sz="3200" dirty="0">
                <a:solidFill>
                  <a:srgbClr val="7030A0"/>
                </a:solidFill>
                <a:latin typeface="Franklin Gothic Demi (Заголовки)"/>
              </a:rPr>
              <a:t>- </a:t>
            </a:r>
            <a:r>
              <a:rPr lang="ru-RU" sz="3200" dirty="0">
                <a:latin typeface="Franklin Gothic Demi (Заголовки)"/>
              </a:rPr>
              <a:t>п. 4.3.8 и 4.3.9 изменить коэффициент с </a:t>
            </a:r>
            <a:r>
              <a:rPr lang="ru-RU" sz="3200" dirty="0">
                <a:solidFill>
                  <a:srgbClr val="7030A0"/>
                </a:solidFill>
              </a:rPr>
              <a:t>«1,5 на 1,4».</a:t>
            </a:r>
          </a:p>
          <a:p>
            <a:pPr algn="just">
              <a:lnSpc>
                <a:spcPct val="80000"/>
              </a:lnSpc>
            </a:pPr>
            <a:r>
              <a:rPr lang="ru-RU" sz="3200" dirty="0">
                <a:latin typeface="Franklin Gothic Demi (Заголовки)"/>
              </a:rPr>
              <a:t>- добавление п.5.6</a:t>
            </a:r>
            <a:r>
              <a:rPr lang="ru-RU" sz="3200" dirty="0">
                <a:solidFill>
                  <a:srgbClr val="7030A0"/>
                </a:solidFill>
                <a:latin typeface="Franklin Gothic Demi (Заголовки)"/>
              </a:rPr>
              <a:t> – оплата членских взносов осуществляется вне зависимости от действия права на строительные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017610154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{341CF2C4-98CF-4C61-855B-09E7471C87D3}tf78853419_win32</Template>
  <TotalTime>394</TotalTime>
  <Words>552</Words>
  <Application>Microsoft Office PowerPoint</Application>
  <PresentationFormat>Широкоэкранный</PresentationFormat>
  <Paragraphs>66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Franklin Gothic Demi (Заголовки)</vt:lpstr>
      <vt:lpstr>Times New Roman</vt:lpstr>
      <vt:lpstr>Wingdings</vt:lpstr>
      <vt:lpstr>Пользовательские</vt:lpstr>
      <vt:lpstr>ИЗМЕНЕНИИЯ  в положения   для утверждения  Общим собранием Ассоциации «СРО «СВС»</vt:lpstr>
      <vt:lpstr>Перечень положений</vt:lpstr>
      <vt:lpstr>Причины внесения изменений</vt:lpstr>
      <vt:lpstr>Положение о членстве в Ассоциации «СРО «СВС»</vt:lpstr>
      <vt:lpstr>Положение о членстве в Ассоциации «СРО «СВС»</vt:lpstr>
      <vt:lpstr>Положение о компенсационном фонде обеспечения договорных обязательств</vt:lpstr>
      <vt:lpstr>Положение о компенсационном фонде возмещения вреда</vt:lpstr>
      <vt:lpstr>Положение об утверждении мер дисциплинарного воздействия, порядка и оснований их применений, порядка рассмотрения дел</vt:lpstr>
      <vt:lpstr>Положение о вступительных и членских взносах Ассоциации «СРО «СВС»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ИЗМЕНЕНИИЯ  в положения   для утверждения  Общим собранием Ассоциации «СРО «СВС»</dc:title>
  <dc:creator>Симонов Олег</dc:creator>
  <cp:lastModifiedBy>Симонов Олег</cp:lastModifiedBy>
  <cp:revision>9</cp:revision>
  <dcterms:created xsi:type="dcterms:W3CDTF">2023-10-27T06:48:53Z</dcterms:created>
  <dcterms:modified xsi:type="dcterms:W3CDTF">2023-12-04T10:44:23Z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